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2"/>
  </p:notesMasterIdLst>
  <p:handoutMasterIdLst>
    <p:handoutMasterId r:id="rId23"/>
  </p:handoutMasterIdLst>
  <p:sldIdLst>
    <p:sldId id="256" r:id="rId15"/>
    <p:sldId id="269" r:id="rId16"/>
    <p:sldId id="270" r:id="rId17"/>
    <p:sldId id="276" r:id="rId18"/>
    <p:sldId id="277" r:id="rId19"/>
    <p:sldId id="278" r:id="rId20"/>
    <p:sldId id="257" r:id="rId21"/>
  </p:sldIdLst>
  <p:sldSz cx="10160000" cy="7620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79" d="100"/>
          <a:sy n="79" d="100"/>
        </p:scale>
        <p:origin x="1092" y="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9AEBC-7C48-4893-B34D-1D451546B520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577F3-308C-48EA-BE80-DE0FE5B044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7262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0ED6B9-06A1-448C-8177-2092021E4C84}" type="datetimeFigureOut">
              <a:rPr lang="sk-SK"/>
              <a:pPr>
                <a:defRPr/>
              </a:pPr>
              <a:t>8. 4. 2015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027F22-B7A7-4813-8F71-C941FC61303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2998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66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F65555-5F49-46D1-9EF2-5767519E848A}" type="slidenum">
              <a:rPr lang="sk-SK" smtClean="0"/>
              <a:pPr/>
              <a:t>7</a:t>
            </a:fld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04638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Obdĺžnik 4"/>
          <p:cNvSpPr/>
          <p:nvPr userDrawn="1"/>
        </p:nvSpPr>
        <p:spPr>
          <a:xfrm>
            <a:off x="4647952" y="5034136"/>
            <a:ext cx="508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3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Akademický informačný systém AiS2©UPJŠ Košice, 2013 </a:t>
            </a:r>
            <a:endParaRPr lang="sk-SK" sz="3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706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6962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029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324600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324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9530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86385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5" cy="52197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5" cy="52197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9530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86385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5" cy="52197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5" cy="52197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>
              <a:sym typeface="Gill Sans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66000" y="203200"/>
            <a:ext cx="2286000" cy="6604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8000" y="203200"/>
            <a:ext cx="6705600" cy="660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985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414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2pPr>
      <a:lvl3pPr marL="13843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3pPr>
      <a:lvl4pPr marL="17399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4pPr>
      <a:lvl5pPr marL="20828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5pPr>
      <a:lvl6pPr marL="25400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6pPr>
      <a:lvl7pPr marL="29972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7pPr>
      <a:lvl8pPr marL="34544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8pPr>
      <a:lvl9pPr marL="39116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0600" y="2159000"/>
            <a:ext cx="309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604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033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2pPr>
      <a:lvl3pPr marL="13462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3pPr>
      <a:lvl4pPr marL="17018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4pPr>
      <a:lvl5pPr marL="20447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5pPr>
      <a:lvl6pPr marL="25019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6pPr>
      <a:lvl7pPr marL="29591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7pPr>
      <a:lvl8pPr marL="34163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8pPr>
      <a:lvl9pPr marL="38735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8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8178800" cy="563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604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033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2pPr>
      <a:lvl3pPr marL="13462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3pPr>
      <a:lvl4pPr marL="17018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4pPr>
      <a:lvl5pPr marL="20447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5pPr>
      <a:lvl6pPr marL="2501900" indent="-444500" algn="l" rtl="0" fontAlgn="base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6pPr>
      <a:lvl7pPr marL="2959100" indent="-444500" algn="l" rtl="0" fontAlgn="base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7pPr>
      <a:lvl8pPr marL="3416300" indent="-444500" algn="l" rtl="0" fontAlgn="base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8pPr>
      <a:lvl9pPr marL="3873500" indent="-444500" algn="l" rtl="0" fontAlgn="base">
        <a:spcBef>
          <a:spcPts val="37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6985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414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2pPr>
      <a:lvl3pPr marL="13843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3pPr>
      <a:lvl4pPr marL="17399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4pPr>
      <a:lvl5pPr marL="20828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5pPr>
      <a:lvl6pPr marL="25400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6pPr>
      <a:lvl7pPr marL="29972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7pPr>
      <a:lvl8pPr marL="34544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8pPr>
      <a:lvl9pPr marL="39116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/>
          </p:cNvSpPr>
          <p:nvPr/>
        </p:nvSpPr>
        <p:spPr bwMode="auto">
          <a:xfrm>
            <a:off x="850900" y="2063750"/>
            <a:ext cx="8343900" cy="1674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Ústredný portál verejnej správy</a:t>
            </a:r>
            <a:r>
              <a:rPr lang="en-US" sz="3600" dirty="0">
                <a:solidFill>
                  <a:srgbClr val="003366"/>
                </a:solidFill>
                <a:latin typeface="Verdana" charset="0"/>
                <a:sym typeface="Verdana" charset="0"/>
              </a:rPr>
              <a:t>.</a:t>
            </a:r>
            <a:endParaRPr lang="sk-SK" sz="36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850900" y="4097338"/>
            <a:ext cx="8369300" cy="1909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sk-SK" sz="21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RNDr</a:t>
            </a:r>
            <a:r>
              <a:rPr lang="sk-SK" sz="2100" dirty="0">
                <a:solidFill>
                  <a:srgbClr val="003366"/>
                </a:solidFill>
                <a:latin typeface="Verdana" charset="0"/>
                <a:sym typeface="Verdana" charset="0"/>
              </a:rPr>
              <a:t>. </a:t>
            </a:r>
            <a:r>
              <a:rPr lang="sk-SK" sz="21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Erik </a:t>
            </a:r>
            <a:r>
              <a:rPr lang="sk-SK" sz="2100" dirty="0" err="1" smtClean="0">
                <a:solidFill>
                  <a:srgbClr val="003366"/>
                </a:solidFill>
                <a:latin typeface="Verdana" charset="0"/>
                <a:sym typeface="Verdana" charset="0"/>
              </a:rPr>
              <a:t>Bruoth</a:t>
            </a:r>
            <a:r>
              <a:rPr lang="sk-SK" sz="21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, </a:t>
            </a:r>
            <a:r>
              <a:rPr lang="sk-SK" sz="2100" dirty="0">
                <a:solidFill>
                  <a:srgbClr val="003366"/>
                </a:solidFill>
                <a:latin typeface="Verdana" charset="0"/>
                <a:sym typeface="Verdana" charset="0"/>
              </a:rPr>
              <a:t>PhD</a:t>
            </a:r>
            <a:r>
              <a:rPr lang="sk-SK" sz="21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</a:t>
            </a:r>
          </a:p>
          <a:p>
            <a:pPr algn="l"/>
            <a:r>
              <a:rPr lang="sk-SK" sz="21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Vedúci vývojového tímu</a:t>
            </a:r>
            <a:r>
              <a:rPr lang="en-US" sz="21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 AiS2</a:t>
            </a:r>
            <a:endParaRPr lang="sk-SK" sz="2100" dirty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5152008" y="7296150"/>
            <a:ext cx="4512692" cy="2582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87512" y="7296150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e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rik.bruoth@upjs.sk</a:t>
            </a:r>
            <a:endParaRPr lang="sk-SK" sz="1200" dirty="0">
              <a:solidFill>
                <a:srgbClr val="FFFFFF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783854"/>
            <a:ext cx="8420100" cy="4052292"/>
          </a:xfrm>
        </p:spPr>
        <p:txBody>
          <a:bodyPr anchor="t"/>
          <a:lstStyle/>
          <a:p>
            <a:pPr marL="584200" indent="-457200" eaLnBrk="1" hangingPunct="1">
              <a:lnSpc>
                <a:spcPct val="80000"/>
              </a:lnSpc>
            </a:pP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Zákon o e-</a:t>
            </a:r>
            <a:r>
              <a:rPr lang="sk-SK" dirty="0" err="1" smtClean="0">
                <a:solidFill>
                  <a:srgbClr val="003366"/>
                </a:solidFill>
                <a:latin typeface="Verdana" charset="0"/>
                <a:sym typeface="Verdana" charset="0"/>
              </a:rPr>
              <a:t>Governmente</a:t>
            </a: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</a:t>
            </a:r>
            <a:r>
              <a:rPr lang="sk-SK" dirty="0">
                <a:solidFill>
                  <a:srgbClr val="003366"/>
                </a:solidFill>
                <a:latin typeface="Verdana" charset="0"/>
                <a:sym typeface="Verdana" charset="0"/>
              </a:rPr>
              <a:t>(305/2013 Z. z.)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Rozhodovanie </a:t>
            </a:r>
            <a:r>
              <a:rPr lang="sk-SK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o právach, právom chránených záujmoch a povinnostiach</a:t>
            </a: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občanov (orgán verejnej moci - OVM). 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Výkon verejnej moci </a:t>
            </a:r>
            <a:r>
              <a:rPr lang="sk-SK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elektronicky</a:t>
            </a:r>
          </a:p>
          <a:p>
            <a:pPr marL="927100" lvl="1" indent="-457200" eaLnBrk="1" hangingPunct="1">
              <a:lnSpc>
                <a:spcPct val="80000"/>
              </a:lnSpc>
            </a:pP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Elektronické podanie občana</a:t>
            </a:r>
          </a:p>
          <a:p>
            <a:pPr marL="927100" lvl="1" indent="-457200" eaLnBrk="1" hangingPunct="1">
              <a:lnSpc>
                <a:spcPct val="80000"/>
              </a:lnSpc>
            </a:pPr>
            <a:r>
              <a:rPr lang="sk-SK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Doručenie rozhodnutia elektronicky</a:t>
            </a:r>
          </a:p>
          <a:p>
            <a:pPr marL="381000" indent="-254000" eaLnBrk="1" hangingPunct="1">
              <a:lnSpc>
                <a:spcPct val="80000"/>
              </a:lnSpc>
            </a:pPr>
            <a:endParaRPr lang="sk-SK" sz="2000" b="1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23900"/>
            <a:ext cx="8420100" cy="1244600"/>
          </a:xfrm>
        </p:spPr>
        <p:txBody>
          <a:bodyPr anchor="t"/>
          <a:lstStyle/>
          <a:p>
            <a:pPr algn="l" eaLnBrk="1" hangingPunct="1"/>
            <a:r>
              <a:rPr lang="sk-SK" sz="36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Ústredný portál verejnej správy</a:t>
            </a:r>
            <a: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/>
            </a:r>
            <a:b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</a:br>
            <a:r>
              <a:rPr lang="sk-SK" sz="24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 </a:t>
            </a:r>
            <a:endParaRPr lang="en-US" sz="2400" dirty="0" smtClean="0">
              <a:solidFill>
                <a:srgbClr val="0099CC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3454400" y="7296150"/>
            <a:ext cx="62103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783854"/>
            <a:ext cx="8420100" cy="4474418"/>
          </a:xfrm>
        </p:spPr>
        <p:txBody>
          <a:bodyPr anchor="t"/>
          <a:lstStyle/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Slúži ako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elektronická podateľňa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Prístup má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štatutár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a poverené osoby cez </a:t>
            </a:r>
            <a:r>
              <a:rPr lang="sk-SK" sz="2800" b="1" dirty="0" err="1" smtClean="0">
                <a:solidFill>
                  <a:srgbClr val="003366"/>
                </a:solidFill>
                <a:latin typeface="Verdana" charset="0"/>
                <a:sym typeface="Verdana" charset="0"/>
              </a:rPr>
              <a:t>eID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Možnosť zriadiť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schránku pre </a:t>
            </a:r>
            <a:r>
              <a:rPr lang="sk-SK" sz="2800" b="1" dirty="0" err="1" smtClean="0">
                <a:solidFill>
                  <a:srgbClr val="003366"/>
                </a:solidFill>
                <a:latin typeface="Verdana" charset="0"/>
                <a:sym typeface="Verdana" charset="0"/>
              </a:rPr>
              <a:t>org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 jednotku (napr. stredná škola)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Aktivovaná na doručenie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pri zriadení - pre OVM.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Pre právnické osoby a živnostníkov najneskôr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18 mesiacov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od platnosti zákona (máj 2015). </a:t>
            </a: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23900"/>
            <a:ext cx="8420100" cy="1244600"/>
          </a:xfrm>
        </p:spPr>
        <p:txBody>
          <a:bodyPr anchor="t"/>
          <a:lstStyle/>
          <a:p>
            <a:pPr algn="l" eaLnBrk="1" hangingPunct="1"/>
            <a:r>
              <a:rPr lang="sk-SK" sz="36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Elektronická schránka</a:t>
            </a:r>
            <a: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/>
            </a:r>
            <a:b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</a:br>
            <a:r>
              <a:rPr lang="sk-SK" sz="24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 </a:t>
            </a:r>
            <a:endParaRPr lang="en-US" sz="2400" dirty="0" smtClean="0">
              <a:solidFill>
                <a:srgbClr val="0099CC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3454400" y="7296150"/>
            <a:ext cx="62103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039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616722"/>
            <a:ext cx="8420100" cy="4386555"/>
          </a:xfrm>
        </p:spPr>
        <p:txBody>
          <a:bodyPr anchor="t"/>
          <a:lstStyle/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Povinnosť používať schránku na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výkon verejnej moci elektronicky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Povinnosť preberať podania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denne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. 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Aktualizovať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informačný obsah 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na UPVS (sankcie 1000 – 25000 eur).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Odklad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3 roky 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ak výkon elektronicky neumožňujú technické dôvody. 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POZOR! Schránka je aktívna na doručenie Je vytvorená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služba všeobecnej agendy 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(nešpecifikované podanie). </a:t>
            </a: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127000" indent="0" eaLnBrk="1" hangingPunct="1">
              <a:lnSpc>
                <a:spcPct val="80000"/>
              </a:lnSpc>
              <a:buNone/>
            </a:pPr>
            <a:endParaRPr lang="sk-SK" sz="2000" b="1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23900"/>
            <a:ext cx="8420100" cy="1244600"/>
          </a:xfrm>
        </p:spPr>
        <p:txBody>
          <a:bodyPr anchor="t"/>
          <a:lstStyle/>
          <a:p>
            <a:pPr algn="l" eaLnBrk="1" hangingPunct="1"/>
            <a:r>
              <a:rPr lang="sk-SK" sz="36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Povinnosti a termíny</a:t>
            </a:r>
            <a: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/>
            </a:r>
            <a:b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</a:br>
            <a:r>
              <a:rPr lang="sk-SK" sz="24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 </a:t>
            </a:r>
            <a:endParaRPr lang="en-US" sz="2400" dirty="0" smtClean="0">
              <a:solidFill>
                <a:srgbClr val="0099CC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3454400" y="7296150"/>
            <a:ext cx="62103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13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616722"/>
            <a:ext cx="8420100" cy="4386555"/>
          </a:xfrm>
        </p:spPr>
        <p:txBody>
          <a:bodyPr anchor="t"/>
          <a:lstStyle/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Registrácia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PDF formulára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v odpovedajúcom module UPVS (k dispozícii je licencovaný softvér) – z formulára sa extrahujú dáta a vytvorí sa podanie.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Elektronický formulár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vo vlastnom IS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a jeho odoslanie cez schránku na UPVS. </a:t>
            </a:r>
          </a:p>
          <a:p>
            <a:pPr marL="927100" lvl="1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Povinnosť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zaregistrovať transformáciu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do PDF, HTML a TXT. 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Uchovávajú sa </a:t>
            </a:r>
            <a:r>
              <a:rPr lang="sk-SK" sz="28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všetky verzie</a:t>
            </a:r>
            <a:r>
              <a:rPr lang="sk-SK" sz="28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, aj už neplatné. </a:t>
            </a: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127000" indent="0" eaLnBrk="1" hangingPunct="1">
              <a:lnSpc>
                <a:spcPct val="80000"/>
              </a:lnSpc>
              <a:buNone/>
            </a:pPr>
            <a:endParaRPr lang="sk-SK" sz="2000" b="1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23900"/>
            <a:ext cx="8420100" cy="892822"/>
          </a:xfrm>
        </p:spPr>
        <p:txBody>
          <a:bodyPr anchor="t"/>
          <a:lstStyle/>
          <a:p>
            <a:pPr algn="l" eaLnBrk="1" hangingPunct="1"/>
            <a:r>
              <a:rPr lang="sk-SK" sz="36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Spôsoby zverejňovania služieb</a:t>
            </a:r>
            <a: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/>
            </a:r>
            <a:b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</a:br>
            <a:r>
              <a:rPr lang="sk-SK" sz="24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 </a:t>
            </a:r>
            <a:endParaRPr lang="en-US" sz="2400" dirty="0" smtClean="0">
              <a:solidFill>
                <a:srgbClr val="0099CC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3454400" y="7296150"/>
            <a:ext cx="62103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3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529" y="2081808"/>
            <a:ext cx="8420100" cy="4320480"/>
          </a:xfrm>
        </p:spPr>
        <p:txBody>
          <a:bodyPr anchor="t"/>
          <a:lstStyle/>
          <a:p>
            <a:pPr marL="584200" indent="-457200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Podanie prihlášky uchádzačom na VŠ.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Doručenie </a:t>
            </a: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výsledkov štúdia 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do osobnej schránky študenta.</a:t>
            </a:r>
          </a:p>
          <a:p>
            <a:pPr marL="927100" lvl="1" indent="-457200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Vyplniť </a:t>
            </a: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formulár PDF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pre odpoveď a odoslať.</a:t>
            </a:r>
          </a:p>
          <a:p>
            <a:pPr marL="927100" lvl="1" indent="-457200" eaLnBrk="1" hangingPunct="1">
              <a:lnSpc>
                <a:spcPct val="80000"/>
              </a:lnSpc>
            </a:pPr>
            <a:r>
              <a:rPr lang="sk-SK" sz="2400" b="1" dirty="0" err="1" smtClean="0">
                <a:solidFill>
                  <a:srgbClr val="003366"/>
                </a:solidFill>
                <a:latin typeface="Verdana" charset="0"/>
                <a:sym typeface="Verdana" charset="0"/>
              </a:rPr>
              <a:t>aSc</a:t>
            </a: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Agenda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pripravila </a:t>
            </a: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XML export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, odoslanie cez </a:t>
            </a: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portál projektu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resp. uloženie rozpracovaného podania do schránky školy.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Je potrebné mať </a:t>
            </a: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zriadenú schránku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a štatutár resp. poverená osoba vlastniť </a:t>
            </a:r>
            <a:r>
              <a:rPr lang="sk-SK" sz="2400" b="1" dirty="0" err="1" smtClean="0">
                <a:solidFill>
                  <a:srgbClr val="003366"/>
                </a:solidFill>
                <a:latin typeface="Verdana" charset="0"/>
                <a:sym typeface="Verdana" charset="0"/>
              </a:rPr>
              <a:t>eID</a:t>
            </a:r>
            <a:r>
              <a:rPr lang="sk-SK" sz="24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 s certifikátom.</a:t>
            </a:r>
          </a:p>
          <a:p>
            <a:pPr marL="584200" indent="-457200" eaLnBrk="1" hangingPunct="1">
              <a:lnSpc>
                <a:spcPct val="80000"/>
              </a:lnSpc>
            </a:pPr>
            <a:r>
              <a:rPr lang="sk-SK" sz="24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www.slovensko.sk</a:t>
            </a: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584200" indent="-457200" eaLnBrk="1" hangingPunct="1">
              <a:lnSpc>
                <a:spcPct val="80000"/>
              </a:lnSpc>
            </a:pPr>
            <a:endParaRPr lang="sk-SK" sz="2800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marL="127000" indent="0" eaLnBrk="1" hangingPunct="1">
              <a:lnSpc>
                <a:spcPct val="80000"/>
              </a:lnSpc>
              <a:buNone/>
            </a:pPr>
            <a:endParaRPr lang="sk-SK" sz="2000" b="1" dirty="0" smtClean="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23900"/>
            <a:ext cx="8420100" cy="1141884"/>
          </a:xfrm>
        </p:spPr>
        <p:txBody>
          <a:bodyPr anchor="t"/>
          <a:lstStyle/>
          <a:p>
            <a:pPr algn="l" eaLnBrk="1" hangingPunct="1"/>
            <a:r>
              <a:rPr lang="sk-SK" sz="3600" b="1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>Zapojenie v rámci pilotného prepojenie na UPVS.</a:t>
            </a:r>
            <a: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  <a:t/>
            </a:r>
            <a:br>
              <a:rPr lang="sk-SK" sz="3600" dirty="0" smtClean="0">
                <a:solidFill>
                  <a:srgbClr val="003366"/>
                </a:solidFill>
                <a:latin typeface="Verdana" charset="0"/>
                <a:sym typeface="Verdana" charset="0"/>
              </a:rPr>
            </a:br>
            <a:r>
              <a:rPr lang="sk-SK" sz="2400" dirty="0" smtClean="0">
                <a:solidFill>
                  <a:srgbClr val="0099CC"/>
                </a:solidFill>
                <a:latin typeface="Verdana" charset="0"/>
                <a:sym typeface="Verdana" charset="0"/>
              </a:rPr>
              <a:t> </a:t>
            </a:r>
            <a:endParaRPr lang="en-US" sz="2400" dirty="0" smtClean="0">
              <a:solidFill>
                <a:srgbClr val="0099CC"/>
              </a:solidFill>
              <a:latin typeface="Verdana" charset="0"/>
              <a:sym typeface="Verdana" charset="0"/>
            </a:endParaRP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3454400" y="7296150"/>
            <a:ext cx="62103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729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23900"/>
            <a:ext cx="8420100" cy="1244600"/>
          </a:xfrm>
        </p:spPr>
        <p:txBody>
          <a:bodyPr anchor="t"/>
          <a:lstStyle/>
          <a:p>
            <a:pPr algn="l" eaLnBrk="1" hangingPunct="1"/>
            <a:endParaRPr lang="sk-SK" sz="2400" smtClean="0">
              <a:solidFill>
                <a:srgbClr val="0099CC"/>
              </a:solidFill>
              <a:latin typeface="Verdana" charset="0"/>
              <a:sym typeface="Verdana" charset="0"/>
            </a:endParaRP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850900" y="2127250"/>
            <a:ext cx="8458200" cy="229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endParaRPr lang="sk-SK" sz="210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algn="l"/>
            <a:endParaRPr lang="sk-SK" sz="210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pPr algn="l"/>
            <a:endParaRPr lang="sk-SK" sz="2100">
              <a:solidFill>
                <a:srgbClr val="003366"/>
              </a:solidFill>
              <a:latin typeface="Verdana" charset="0"/>
              <a:sym typeface="Verdana" charset="0"/>
            </a:endParaRPr>
          </a:p>
          <a:p>
            <a:r>
              <a:rPr lang="sk-SK" sz="2800">
                <a:solidFill>
                  <a:srgbClr val="003366"/>
                </a:solidFill>
                <a:latin typeface="Verdana" charset="0"/>
                <a:sym typeface="Verdana" charset="0"/>
              </a:rPr>
              <a:t>Ďakujem za pozornosť</a:t>
            </a:r>
            <a:endParaRPr lang="en-US" sz="2800">
              <a:solidFill>
                <a:srgbClr val="003366"/>
              </a:solidFill>
              <a:latin typeface="Verdana" charset="0"/>
              <a:sym typeface="Verdana" charset="0"/>
            </a:endParaRPr>
          </a:p>
        </p:txBody>
      </p:sp>
      <p:sp>
        <p:nvSpPr>
          <p:cNvPr id="24581" name="Rectangle 4"/>
          <p:cNvSpPr>
            <a:spLocks/>
          </p:cNvSpPr>
          <p:nvPr/>
        </p:nvSpPr>
        <p:spPr bwMode="auto">
          <a:xfrm>
            <a:off x="3454400" y="7296150"/>
            <a:ext cx="62103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Akademický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informačný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systém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 AiS2©UPJŠ </a:t>
            </a:r>
            <a:r>
              <a:rPr lang="en-US" sz="1200" dirty="0" err="1">
                <a:solidFill>
                  <a:srgbClr val="FFFFFF"/>
                </a:solidFill>
                <a:latin typeface="Verdana" charset="0"/>
                <a:sym typeface="Verdana" charset="0"/>
              </a:rPr>
              <a:t>Košice</a:t>
            </a:r>
            <a:r>
              <a:rPr lang="en-US" sz="1200" dirty="0">
                <a:solidFill>
                  <a:srgbClr val="FFFFFF"/>
                </a:solidFill>
                <a:latin typeface="Verdana" charset="0"/>
                <a:sym typeface="Verdana" charset="0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Verdana" charset="0"/>
                <a:sym typeface="Verdana" charset="0"/>
              </a:rPr>
              <a:t>201</a:t>
            </a:r>
            <a:r>
              <a:rPr lang="sk-SK" sz="1200" smtClean="0">
                <a:solidFill>
                  <a:srgbClr val="FFFFFF"/>
                </a:solidFill>
                <a:latin typeface="Verdana" charset="0"/>
                <a:sym typeface="Verdana" charset="0"/>
              </a:rPr>
              <a:t>4</a:t>
            </a:r>
            <a:r>
              <a:rPr lang="en-US" sz="1200" smtClean="0">
                <a:solidFill>
                  <a:srgbClr val="FFFFFF"/>
                </a:solidFill>
                <a:latin typeface="Verdana" charset="0"/>
                <a:sym typeface="Verdana" charset="0"/>
              </a:rPr>
              <a:t> </a:t>
            </a:r>
            <a:endParaRPr lang="en-US" sz="1200" dirty="0">
              <a:solidFill>
                <a:srgbClr val="FFFFFF"/>
              </a:solidFill>
              <a:latin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9081</TotalTime>
  <Pages>0</Pages>
  <Words>352</Words>
  <Characters>0</Characters>
  <Application>Microsoft Office PowerPoint</Application>
  <PresentationFormat>Vlastná</PresentationFormat>
  <Lines>0</Lines>
  <Paragraphs>49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14</vt:i4>
      </vt:variant>
      <vt:variant>
        <vt:lpstr>Nadpisy snímok</vt:lpstr>
      </vt:variant>
      <vt:variant>
        <vt:i4>7</vt:i4>
      </vt:variant>
    </vt:vector>
  </HeadingPairs>
  <TitlesOfParts>
    <vt:vector size="24" baseType="lpstr">
      <vt:lpstr>Calibri</vt:lpstr>
      <vt:lpstr>Gill Sans</vt:lpstr>
      <vt:lpstr>Verdana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Prezentácia programu PowerPoint</vt:lpstr>
      <vt:lpstr>Ústredný portál verejnej správy  </vt:lpstr>
      <vt:lpstr>Elektronická schránka  </vt:lpstr>
      <vt:lpstr>Povinnosti a termíny  </vt:lpstr>
      <vt:lpstr>Spôsoby zverejňovania služieb  </vt:lpstr>
      <vt:lpstr>Zapojenie v rámci pilotného prepojenie na UPVS. 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subject/>
  <dc:creator>Erik</dc:creator>
  <cp:keywords/>
  <dc:description/>
  <cp:lastModifiedBy>PhDr. Svetlana Libová</cp:lastModifiedBy>
  <cp:revision>239</cp:revision>
  <dcterms:modified xsi:type="dcterms:W3CDTF">2015-04-08T09:49:50Z</dcterms:modified>
</cp:coreProperties>
</file>